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9" r:id="rId7"/>
    <p:sldId id="263" r:id="rId8"/>
    <p:sldId id="282" r:id="rId9"/>
    <p:sldId id="283" r:id="rId10"/>
    <p:sldId id="264" r:id="rId11"/>
    <p:sldId id="265" r:id="rId12"/>
    <p:sldId id="270" r:id="rId13"/>
    <p:sldId id="276" r:id="rId14"/>
    <p:sldId id="280" r:id="rId15"/>
    <p:sldId id="281" r:id="rId16"/>
    <p:sldId id="279" r:id="rId17"/>
    <p:sldId id="274" r:id="rId18"/>
    <p:sldId id="267" r:id="rId19"/>
    <p:sldId id="275" r:id="rId20"/>
    <p:sldId id="285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3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10-4AD9-B294-79B5E1A58B38}"/>
              </c:ext>
            </c:extLst>
          </c:dPt>
          <c:dPt>
            <c:idx val="1"/>
            <c:bubble3D val="0"/>
            <c:explosion val="3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110-4AD9-B294-79B5E1A58B38}"/>
              </c:ext>
            </c:extLst>
          </c:dPt>
          <c:dPt>
            <c:idx val="2"/>
            <c:bubble3D val="0"/>
            <c:explosion val="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110-4AD9-B294-79B5E1A58B3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110-4AD9-B294-79B5E1A58B3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110-4AD9-B294-79B5E1A58B3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110-4AD9-B294-79B5E1A58B3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지체장애</c:v>
                </c:pt>
                <c:pt idx="1">
                  <c:v>청각장애</c:v>
                </c:pt>
                <c:pt idx="2">
                  <c:v>그외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51.5</c:v>
                </c:pt>
                <c:pt idx="1">
                  <c:v>10.8</c:v>
                </c:pt>
                <c:pt idx="2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10-4AD9-B294-79B5E1A58B3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0.46763</cdr:x>
      <cdr:y>0.95331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8DD543C-EF0A-42B1-8D07-F0C81FEE8AE0}"/>
            </a:ext>
          </a:extLst>
        </cdr:cNvPr>
        <cdr:cNvSpPr txBox="1"/>
      </cdr:nvSpPr>
      <cdr:spPr>
        <a:xfrm xmlns:a="http://schemas.openxmlformats.org/drawingml/2006/main">
          <a:off x="3187699" y="4667251"/>
          <a:ext cx="3629025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dirty="0"/>
            <a:t>출처 </a:t>
          </a:r>
          <a:r>
            <a:rPr lang="en-US" altLang="ko-KR" dirty="0"/>
            <a:t>: </a:t>
          </a:r>
          <a:r>
            <a:rPr lang="ko-KR" altLang="en-US" dirty="0"/>
            <a:t>복건복지부 등록 장애인 현황 </a:t>
          </a:r>
          <a:r>
            <a:rPr lang="en-US" altLang="ko-KR" dirty="0"/>
            <a:t>-2015</a:t>
          </a:r>
          <a:r>
            <a:rPr lang="ko-KR" altLang="en-US" dirty="0"/>
            <a:t>년도</a:t>
          </a:r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21229-F084-4E9B-9BE1-0918B3B2C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3B3E05-92C3-4A00-BB3C-421AE300F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6F85F-321B-4521-962D-BC7C8B33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5498A-6D8E-49D1-8D52-95E17285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6138F-3C51-4B96-8BC1-FD0057FF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9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64838-56AD-4F14-B745-62F33A0C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6B3365-F34F-42B9-8D4E-C62F637C9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00671-F966-4797-9482-E7DD0912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96B6E-B6CA-4510-8C1E-D3A70FBB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2A84B-9B2E-423B-9526-A359DB0F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0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FE19D4-D31B-4E81-AEB0-285F8B12B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8020A-9F9C-4269-856B-FF4C75F5C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F4CE5A-59D5-4CB8-87F9-8674E722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4EFBC-07B4-445E-91C2-01EF99A3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95518-E237-45F2-BF6F-A3B13A5B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6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15BD7-604D-47FD-A0F8-2B949F6E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A7B2D-B3C6-43B5-83A4-F7692810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1786C-E0D4-4179-AAFD-7908606F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95197-69C7-42AF-B52B-8AA5F90E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A10C5-3808-48C1-A4F3-D114F2EC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2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A809-5F7F-41B6-8C6E-C58D12A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CF11C-9A36-49CE-82A1-6AA04F52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8ACEC-3EE9-46F4-8252-7E18EACD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023-5A74-420F-A28B-E9F28B8E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D7E0F-309A-496D-9A86-302D8078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6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A6C3E-4F85-4B73-8328-F2E869D6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E1E74-540F-467A-AC5D-50A6ADEA8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C6A144-2FE2-46BD-9648-3C2E2835C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7B216-C091-4DB4-8B35-4D543921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E79E7F-C731-44C6-A9BD-7D009C5A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09959-B229-4EE8-BDB0-07532BFE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9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F5A7-4299-43C4-B97D-74378BCD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8EE7E-C8A3-4A1C-907C-95A14F32F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1FB8-8FB8-4B50-9AC2-E66C0049E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B8CBE1-2B5E-4C2B-8F84-7EDC2ED63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2128AA-EA85-4E26-B65F-96162DEA8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2DBB77-23C3-4E81-B8B0-610975CD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1C0D07-4FDF-406E-B83A-2B4EABAB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4B68A-B01C-4E95-983C-D210DA50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4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A8C3-6E6E-4CAB-9FEC-5BBDDD09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B02A78-9912-4FA6-9D6C-59C5FA0D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FA9B8D-2280-4F4A-8D2B-842FD764A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32383D-BDD4-43FE-AD34-96FCA072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5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07E8ED-DCF0-4F8B-89DD-3A9BB18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8241B4-012C-447D-A588-08B48BC8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0FE68F-B3C4-43CE-B722-D44363A2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9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3E3D9-2EE1-40AE-B89E-31691E1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6A39F-D73A-4041-86BF-966FFC3D5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390BBC-8E8F-49F4-B55F-380488E8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358DD-4CA1-4D95-B067-A45CF50B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BC08A-1A1E-451E-8EEF-7AA41DA8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033F2-E7AC-4DEF-AC3C-B171D164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2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02A61-6BDF-4F13-B32D-015F90FE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421DD6-9A98-4AFF-82C8-93EBCC15B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4336D-C1D3-4370-801F-2402758A1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B158E5-5A00-4404-8159-B1BC7D9B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519E9-E7CA-48EE-B0CE-8CC7A0D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B77AF-0A67-4A04-AF80-D6CEF1CD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0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D6A629-2EB0-41B3-89AF-260889B4E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37C99-A322-43FD-BA8C-2A4A4412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1A6DE-E0E2-4B10-9D71-084F183F9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ED35D-2E16-40F1-A800-8F0F15988872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B2550-CEB9-4E6C-967F-ABEDCD119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914FA-D292-47B8-A078-40E2B996E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D7CFD-AE7F-4ED8-95C4-FB9077106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6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E4BDFA-347C-4DE0-B746-CA2BB3EC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325"/>
            <a:ext cx="9144000" cy="3876675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C927F8D-2601-435F-A8B9-6CF03A519B72}"/>
              </a:ext>
            </a:extLst>
          </p:cNvPr>
          <p:cNvSpPr/>
          <p:nvPr/>
        </p:nvSpPr>
        <p:spPr>
          <a:xfrm rot="10800000">
            <a:off x="0" y="0"/>
            <a:ext cx="12192000" cy="6857999"/>
          </a:xfrm>
          <a:prstGeom prst="rtTriangle">
            <a:avLst/>
          </a:prstGeom>
          <a:solidFill>
            <a:srgbClr val="CC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27BBC4-8A97-4986-8EC1-24B1C2003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874" y="-187104"/>
            <a:ext cx="10029825" cy="3088577"/>
          </a:xfrm>
        </p:spPr>
        <p:txBody>
          <a:bodyPr>
            <a:normAutofit/>
          </a:bodyPr>
          <a:lstStyle/>
          <a:p>
            <a:r>
              <a:rPr lang="en-US" altLang="ko-KR" sz="5000" dirty="0" err="1"/>
              <a:t>청각</a:t>
            </a:r>
            <a:r>
              <a:rPr lang="en-US" altLang="ko-KR" sz="5000" dirty="0"/>
              <a:t> </a:t>
            </a:r>
            <a:r>
              <a:rPr lang="en-US" altLang="ko-KR" sz="5000" dirty="0" err="1"/>
              <a:t>장애인과의</a:t>
            </a:r>
            <a:r>
              <a:rPr lang="en-US" altLang="ko-KR" sz="5000" dirty="0"/>
              <a:t> </a:t>
            </a:r>
            <a:r>
              <a:rPr lang="en-US" altLang="ko-KR" sz="5000" dirty="0" err="1"/>
              <a:t>커뮤니케이션을</a:t>
            </a:r>
            <a:r>
              <a:rPr lang="en-US" altLang="ko-KR" sz="5000" dirty="0"/>
              <a:t> </a:t>
            </a:r>
            <a:r>
              <a:rPr lang="en-US" altLang="ko-KR" sz="5000" dirty="0" err="1"/>
              <a:t>위한</a:t>
            </a:r>
            <a:r>
              <a:rPr lang="en-US" altLang="ko-KR" sz="5000" dirty="0"/>
              <a:t> </a:t>
            </a:r>
            <a:r>
              <a:rPr lang="en-US" altLang="ko-KR" sz="5000" dirty="0" err="1"/>
              <a:t>수화</a:t>
            </a:r>
            <a:r>
              <a:rPr lang="en-US" altLang="ko-KR" sz="5000" dirty="0"/>
              <a:t> </a:t>
            </a:r>
            <a:r>
              <a:rPr lang="en-US" altLang="ko-KR" sz="5000" dirty="0" err="1"/>
              <a:t>통역기</a:t>
            </a:r>
            <a:r>
              <a:rPr lang="en-US" altLang="ko-KR" sz="5000" dirty="0"/>
              <a:t/>
            </a:r>
            <a:br>
              <a:rPr lang="en-US" altLang="ko-KR" sz="5000" dirty="0"/>
            </a:br>
            <a:endParaRPr lang="ko-KR" altLang="en-US" sz="5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5FD999-77D0-49AD-95A1-75E4224F99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6147" y="4529225"/>
          <a:ext cx="1538478" cy="11248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2348">
                  <a:extLst>
                    <a:ext uri="{9D8B030D-6E8A-4147-A177-3AD203B41FA5}">
                      <a16:colId xmlns:a16="http://schemas.microsoft.com/office/drawing/2014/main" val="615516443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3467888942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70" kern="0" spc="0" dirty="0" err="1">
                          <a:effectLst/>
                        </a:rPr>
                        <a:t>이찬우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70" kern="0" spc="0" dirty="0">
                          <a:effectLst/>
                        </a:rPr>
                        <a:t>201311746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586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70" kern="0" spc="0">
                          <a:effectLst/>
                        </a:rPr>
                        <a:t>강민규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70" kern="0" spc="0">
                          <a:effectLst/>
                        </a:rPr>
                        <a:t>201311671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749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70" kern="0" spc="0" dirty="0">
                          <a:effectLst/>
                        </a:rPr>
                        <a:t>고영훈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70" kern="0" spc="0">
                          <a:effectLst/>
                        </a:rPr>
                        <a:t>201311674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8265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70" kern="0" spc="0">
                          <a:effectLst/>
                        </a:rPr>
                        <a:t>김광연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70" kern="0" spc="0" dirty="0">
                          <a:effectLst/>
                        </a:rPr>
                        <a:t>201311679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697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2C7E3D-877B-4128-A9D1-3C5DAC7B6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63" y="3438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B520FA-02F4-411C-AD4A-A7E1EEE8487F}"/>
              </a:ext>
            </a:extLst>
          </p:cNvPr>
          <p:cNvSpPr/>
          <p:nvPr/>
        </p:nvSpPr>
        <p:spPr>
          <a:xfrm>
            <a:off x="1933574" y="535621"/>
            <a:ext cx="10029825" cy="18288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A88F32B2-0153-48DC-BADE-ED0F7B8233AD}"/>
              </a:ext>
            </a:extLst>
          </p:cNvPr>
          <p:cNvSpPr/>
          <p:nvPr/>
        </p:nvSpPr>
        <p:spPr>
          <a:xfrm>
            <a:off x="1724025" y="1672748"/>
            <a:ext cx="1552575" cy="8763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8541C-AAEA-4533-A4B6-8BF0BCD1F78B}"/>
              </a:ext>
            </a:extLst>
          </p:cNvPr>
          <p:cNvSpPr txBox="1"/>
          <p:nvPr/>
        </p:nvSpPr>
        <p:spPr>
          <a:xfrm>
            <a:off x="9803892" y="4596989"/>
            <a:ext cx="576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PM</a:t>
            </a:r>
            <a:endParaRPr lang="ko-KR" altLang="en-US" sz="11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1B64E6-4BA4-4214-91D5-C11FEFC03CE0}"/>
              </a:ext>
            </a:extLst>
          </p:cNvPr>
          <p:cNvGrpSpPr/>
          <p:nvPr/>
        </p:nvGrpSpPr>
        <p:grpSpPr>
          <a:xfrm>
            <a:off x="7396791" y="2614471"/>
            <a:ext cx="4586610" cy="1777941"/>
            <a:chOff x="2114077" y="1931259"/>
            <a:chExt cx="5796304" cy="22468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6308DD-FCA9-48EE-BD5E-C1AEACC3B0D9}"/>
                </a:ext>
              </a:extLst>
            </p:cNvPr>
            <p:cNvSpPr txBox="1"/>
            <p:nvPr/>
          </p:nvSpPr>
          <p:spPr>
            <a:xfrm>
              <a:off x="4153236" y="1931259"/>
              <a:ext cx="3061734" cy="816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너의 </a:t>
              </a:r>
              <a:r>
                <a:rPr lang="ko-KR" altLang="en-US" sz="3600" b="1" dirty="0">
                  <a:solidFill>
                    <a:srgbClr val="00B0F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수화</a:t>
              </a:r>
              <a:r>
                <a:rPr lang="ko-KR" altLang="en-US" sz="3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가 보여</a:t>
              </a:r>
              <a:endParaRPr lang="en-US" altLang="ko-KR" sz="36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6C88A-33D9-43C1-B3B7-36952B168E19}"/>
                </a:ext>
              </a:extLst>
            </p:cNvPr>
            <p:cNvSpPr txBox="1"/>
            <p:nvPr/>
          </p:nvSpPr>
          <p:spPr>
            <a:xfrm>
              <a:off x="3457828" y="2346757"/>
              <a:ext cx="4452553" cy="167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b="1" dirty="0">
                  <a:latin typeface="210 직장인의한마디 R" panose="02020603020101020101" pitchFamily="18" charset="-127"/>
                  <a:ea typeface="210 직장인의한마디 R" panose="02020603020101020101" pitchFamily="18" charset="-127"/>
                </a:rPr>
                <a:t>너 </a:t>
              </a:r>
              <a:r>
                <a:rPr lang="ko-KR" altLang="en-US" sz="8000" b="1" dirty="0">
                  <a:solidFill>
                    <a:srgbClr val="00B0F0"/>
                  </a:solidFill>
                  <a:latin typeface="210 직장인의한마디 R" panose="02020603020101020101" pitchFamily="18" charset="-127"/>
                  <a:ea typeface="210 직장인의한마디 R" panose="02020603020101020101" pitchFamily="18" charset="-127"/>
                </a:rPr>
                <a:t>수</a:t>
              </a:r>
              <a:r>
                <a:rPr lang="ko-KR" altLang="en-US" sz="8000" b="1" dirty="0">
                  <a:latin typeface="210 직장인의한마디 R" panose="02020603020101020101" pitchFamily="18" charset="-127"/>
                  <a:ea typeface="210 직장인의한마디 R" panose="02020603020101020101" pitchFamily="18" charset="-127"/>
                </a:rPr>
                <a:t> 보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0BE61-7AD0-4AF5-9377-4F0F3A08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077" y="2214879"/>
              <a:ext cx="1963247" cy="1963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4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734906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1.5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팀원 및 역할 소개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36438C-7DCB-4C8B-A17E-2044CE3C8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563512"/>
              </p:ext>
            </p:extLst>
          </p:nvPr>
        </p:nvGraphicFramePr>
        <p:xfrm>
          <a:off x="2664919" y="2243453"/>
          <a:ext cx="6524236" cy="3581615"/>
        </p:xfrm>
        <a:graphic>
          <a:graphicData uri="http://schemas.openxmlformats.org/drawingml/2006/table">
            <a:tbl>
              <a:tblPr/>
              <a:tblGrid>
                <a:gridCol w="850264">
                  <a:extLst>
                    <a:ext uri="{9D8B030D-6E8A-4147-A177-3AD203B41FA5}">
                      <a16:colId xmlns:a16="http://schemas.microsoft.com/office/drawing/2014/main" val="3846591225"/>
                    </a:ext>
                  </a:extLst>
                </a:gridCol>
                <a:gridCol w="940858">
                  <a:extLst>
                    <a:ext uri="{9D8B030D-6E8A-4147-A177-3AD203B41FA5}">
                      <a16:colId xmlns:a16="http://schemas.microsoft.com/office/drawing/2014/main" val="3426130242"/>
                    </a:ext>
                  </a:extLst>
                </a:gridCol>
                <a:gridCol w="4733114">
                  <a:extLst>
                    <a:ext uri="{9D8B030D-6E8A-4147-A177-3AD203B41FA5}">
                      <a16:colId xmlns:a16="http://schemas.microsoft.com/office/drawing/2014/main" val="2241355819"/>
                    </a:ext>
                  </a:extLst>
                </a:gridCol>
              </a:tblGrid>
              <a:tr h="7163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직 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성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역 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989494"/>
                  </a:ext>
                </a:extLst>
              </a:tr>
              <a:tr h="7163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팀 대표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이찬우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PM,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개발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안드로이드 설계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867393"/>
                  </a:ext>
                </a:extLst>
              </a:tr>
              <a:tr h="7163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팀 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강민규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개발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안드로이드 설계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032681"/>
                  </a:ext>
                </a:extLst>
              </a:tr>
              <a:tr h="7163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팀 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고영훈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개발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유니티 애니메이션 설계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54953"/>
                  </a:ext>
                </a:extLst>
              </a:tr>
              <a:tr h="7163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팀 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김광연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개발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안드로이드 설계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9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20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91AD34-7925-444E-B956-20FDF4D2054E}"/>
              </a:ext>
            </a:extLst>
          </p:cNvPr>
          <p:cNvSpPr/>
          <p:nvPr/>
        </p:nvSpPr>
        <p:spPr>
          <a:xfrm>
            <a:off x="0" y="1"/>
            <a:ext cx="6119803" cy="6858000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 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 및 과정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FED6F-AB56-4BB3-BF61-480DE5154FA1}"/>
              </a:ext>
            </a:extLst>
          </p:cNvPr>
          <p:cNvSpPr txBox="1"/>
          <p:nvPr/>
        </p:nvSpPr>
        <p:spPr>
          <a:xfrm>
            <a:off x="1102866" y="2274839"/>
            <a:ext cx="457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dirty="0"/>
              <a:t>2.1 UI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2.2 </a:t>
            </a:r>
            <a:r>
              <a:rPr lang="ko-KR" altLang="en-US" sz="2400" dirty="0"/>
              <a:t>사용되는 기술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TTS</a:t>
            </a:r>
            <a:r>
              <a:rPr lang="ko-KR" altLang="en-US" sz="2000" dirty="0"/>
              <a:t> </a:t>
            </a:r>
            <a:r>
              <a:rPr lang="en-US" altLang="ko-KR" sz="2000" dirty="0"/>
              <a:t>&amp;</a:t>
            </a:r>
            <a:r>
              <a:rPr lang="ko-KR" altLang="en-US" sz="2000" dirty="0"/>
              <a:t> </a:t>
            </a:r>
            <a:r>
              <a:rPr lang="en-US" altLang="ko-KR" sz="2000" dirty="0"/>
              <a:t>STT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MMD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	</a:t>
            </a:r>
            <a:r>
              <a:rPr lang="ko-KR" altLang="en-US" sz="2000" dirty="0"/>
              <a:t>형태소분석기 </a:t>
            </a:r>
            <a:r>
              <a:rPr lang="en-US" altLang="ko-KR" sz="2000" dirty="0"/>
              <a:t>API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2.3 </a:t>
            </a:r>
            <a:r>
              <a:rPr lang="ko-KR" altLang="en-US" sz="2400" dirty="0"/>
              <a:t>흐름도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2.4 </a:t>
            </a:r>
            <a:r>
              <a:rPr lang="ko-KR" altLang="en-US" sz="2400" dirty="0"/>
              <a:t>형태소 분석 결과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07271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2.1 UI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D72B2-3A35-48F6-A057-7FB7E772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38" y="1631559"/>
            <a:ext cx="2831923" cy="50345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973584-952D-4D63-8B3F-436DC418B6F8}"/>
              </a:ext>
            </a:extLst>
          </p:cNvPr>
          <p:cNvSpPr/>
          <p:nvPr/>
        </p:nvSpPr>
        <p:spPr>
          <a:xfrm>
            <a:off x="3758269" y="1964582"/>
            <a:ext cx="813729" cy="375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DB3BA-D8AA-46F1-9D3D-8BD44EE9290D}"/>
              </a:ext>
            </a:extLst>
          </p:cNvPr>
          <p:cNvSpPr txBox="1"/>
          <p:nvPr/>
        </p:nvSpPr>
        <p:spPr>
          <a:xfrm>
            <a:off x="1998815" y="19645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사용방법 설명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369B74C-2F87-4DCC-BB71-D52C63C7EA38}"/>
              </a:ext>
            </a:extLst>
          </p:cNvPr>
          <p:cNvSpPr/>
          <p:nvPr/>
        </p:nvSpPr>
        <p:spPr>
          <a:xfrm rot="10800000">
            <a:off x="7620001" y="4792450"/>
            <a:ext cx="813729" cy="375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696A58B-BEBE-48BF-9E19-1630F5F7ECEA}"/>
              </a:ext>
            </a:extLst>
          </p:cNvPr>
          <p:cNvSpPr/>
          <p:nvPr/>
        </p:nvSpPr>
        <p:spPr>
          <a:xfrm>
            <a:off x="3758267" y="5898760"/>
            <a:ext cx="813729" cy="375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9861330-629D-4DF4-AE0C-C76CA0892598}"/>
              </a:ext>
            </a:extLst>
          </p:cNvPr>
          <p:cNvSpPr/>
          <p:nvPr/>
        </p:nvSpPr>
        <p:spPr>
          <a:xfrm rot="10800000">
            <a:off x="7620001" y="5898760"/>
            <a:ext cx="813729" cy="375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6FB58-12F5-45CA-A3C3-A03A6256BA6F}"/>
              </a:ext>
            </a:extLst>
          </p:cNvPr>
          <p:cNvSpPr txBox="1"/>
          <p:nvPr/>
        </p:nvSpPr>
        <p:spPr>
          <a:xfrm>
            <a:off x="2542229" y="5898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음성인식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8835C-54B7-40A9-ABAC-1C6BD5C72105}"/>
              </a:ext>
            </a:extLst>
          </p:cNvPr>
          <p:cNvSpPr txBox="1"/>
          <p:nvPr/>
        </p:nvSpPr>
        <p:spPr>
          <a:xfrm>
            <a:off x="8541770" y="479245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음성인식한 문장 출력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98124-8284-49C7-91E7-C35726F329F0}"/>
              </a:ext>
            </a:extLst>
          </p:cNvPr>
          <p:cNvSpPr txBox="1"/>
          <p:nvPr/>
        </p:nvSpPr>
        <p:spPr>
          <a:xfrm>
            <a:off x="8541770" y="589876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문장을 음성으로 출력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6083691-841A-4923-A0C8-0D90456C2717}"/>
              </a:ext>
            </a:extLst>
          </p:cNvPr>
          <p:cNvSpPr/>
          <p:nvPr/>
        </p:nvSpPr>
        <p:spPr>
          <a:xfrm rot="10800000">
            <a:off x="7620000" y="3153594"/>
            <a:ext cx="813729" cy="375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536F7-88B0-4429-97E0-CDD779F0A84D}"/>
              </a:ext>
            </a:extLst>
          </p:cNvPr>
          <p:cNvSpPr txBox="1"/>
          <p:nvPr/>
        </p:nvSpPr>
        <p:spPr>
          <a:xfrm>
            <a:off x="8541768" y="315359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수화를 해줄 캐릭터</a:t>
            </a:r>
          </a:p>
        </p:txBody>
      </p:sp>
    </p:spTree>
    <p:extLst>
      <p:ext uri="{BB962C8B-B14F-4D97-AF65-F5344CB8AC3E}">
        <p14:creationId xmlns:p14="http://schemas.microsoft.com/office/powerpoint/2010/main" val="17240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8105422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2.2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사용되는 기술</a:t>
            </a:r>
            <a:endParaRPr lang="en-US" altLang="ko-KR" sz="54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[TTS &amp; STT API]</a:t>
            </a:r>
          </a:p>
        </p:txBody>
      </p:sp>
      <p:pic>
        <p:nvPicPr>
          <p:cNvPr id="5" name="_x238947256" descr="EMB000032a025b9">
            <a:extLst>
              <a:ext uri="{FF2B5EF4-FFF2-40B4-BE49-F238E27FC236}">
                <a16:creationId xmlns:a16="http://schemas.microsoft.com/office/drawing/2014/main" id="{6A72E53A-51FB-4079-A162-3347BA9D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23157" r="26454" b="36813"/>
          <a:stretch>
            <a:fillRect/>
          </a:stretch>
        </p:blipFill>
        <p:spPr bwMode="auto">
          <a:xfrm>
            <a:off x="300526" y="3112660"/>
            <a:ext cx="11386963" cy="281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341AA8-91C2-4F19-BC44-B7906CF48D17}"/>
              </a:ext>
            </a:extLst>
          </p:cNvPr>
          <p:cNvSpPr/>
          <p:nvPr/>
        </p:nvSpPr>
        <p:spPr>
          <a:xfrm>
            <a:off x="8784130" y="592666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https://cloud.google.com/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9B69E-5165-4325-9631-7B3DB537B5CF}"/>
              </a:ext>
            </a:extLst>
          </p:cNvPr>
          <p:cNvSpPr txBox="1"/>
          <p:nvPr/>
        </p:nvSpPr>
        <p:spPr>
          <a:xfrm>
            <a:off x="406400" y="28918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 클라우드</a:t>
            </a:r>
          </a:p>
        </p:txBody>
      </p:sp>
    </p:spTree>
    <p:extLst>
      <p:ext uri="{BB962C8B-B14F-4D97-AF65-F5344CB8AC3E}">
        <p14:creationId xmlns:p14="http://schemas.microsoft.com/office/powerpoint/2010/main" val="261207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8105422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2.2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사용되는 기술</a:t>
            </a:r>
            <a:endParaRPr lang="en-US" altLang="ko-KR" sz="54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[MMD]</a:t>
            </a:r>
          </a:p>
        </p:txBody>
      </p:sp>
      <p:pic>
        <p:nvPicPr>
          <p:cNvPr id="5" name="_x144126120" descr="EMB000032a02613">
            <a:extLst>
              <a:ext uri="{FF2B5EF4-FFF2-40B4-BE49-F238E27FC236}">
                <a16:creationId xmlns:a16="http://schemas.microsoft.com/office/drawing/2014/main" id="{F64EF5C4-6B54-44F5-9874-91239815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"/>
          <a:stretch>
            <a:fillRect/>
          </a:stretch>
        </p:blipFill>
        <p:spPr bwMode="auto">
          <a:xfrm>
            <a:off x="1534229" y="1754326"/>
            <a:ext cx="9092744" cy="491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63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8105422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2.2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사용되는 기술</a:t>
            </a:r>
            <a:endParaRPr lang="en-US" altLang="ko-KR" sz="54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형태소 분석기 </a:t>
            </a:r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5B9FD-D731-48A0-AA64-90156928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93" y="3143636"/>
            <a:ext cx="9393213" cy="2534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E2DD5-48FC-441C-821A-F92BB2153F59}"/>
              </a:ext>
            </a:extLst>
          </p:cNvPr>
          <p:cNvSpPr txBox="1"/>
          <p:nvPr/>
        </p:nvSpPr>
        <p:spPr>
          <a:xfrm>
            <a:off x="1399393" y="2716871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한국정보화진흥원과 </a:t>
            </a:r>
            <a:r>
              <a:rPr lang="en-US" altLang="ko-KR" dirty="0"/>
              <a:t>ETRI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4534-BDC2-48DD-82EF-9B9754359423}"/>
              </a:ext>
            </a:extLst>
          </p:cNvPr>
          <p:cNvSpPr/>
          <p:nvPr/>
        </p:nvSpPr>
        <p:spPr>
          <a:xfrm>
            <a:off x="8246781" y="5735745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http://aiopen.etri.re.kr/</a:t>
            </a:r>
          </a:p>
        </p:txBody>
      </p:sp>
    </p:spTree>
    <p:extLst>
      <p:ext uri="{BB962C8B-B14F-4D97-AF65-F5344CB8AC3E}">
        <p14:creationId xmlns:p14="http://schemas.microsoft.com/office/powerpoint/2010/main" val="172145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015725D-0AB6-475E-8CF0-7593C41C6076}"/>
              </a:ext>
            </a:extLst>
          </p:cNvPr>
          <p:cNvSpPr/>
          <p:nvPr/>
        </p:nvSpPr>
        <p:spPr>
          <a:xfrm>
            <a:off x="7825668" y="1743756"/>
            <a:ext cx="4151843" cy="4996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F93ED72-F64A-4D85-A7A5-AE41D7217385}"/>
              </a:ext>
            </a:extLst>
          </p:cNvPr>
          <p:cNvSpPr/>
          <p:nvPr/>
        </p:nvSpPr>
        <p:spPr>
          <a:xfrm>
            <a:off x="643467" y="1754326"/>
            <a:ext cx="6434666" cy="4996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8274756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2.3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흐름도</a:t>
            </a:r>
            <a:endParaRPr lang="en-US" altLang="ko-KR" sz="54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음성인식 및 형태소분석</a:t>
            </a:r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47C236C8-ABE4-4AC4-9985-EDBBF1DE7C72}"/>
              </a:ext>
            </a:extLst>
          </p:cNvPr>
          <p:cNvSpPr/>
          <p:nvPr/>
        </p:nvSpPr>
        <p:spPr>
          <a:xfrm>
            <a:off x="3204510" y="2105276"/>
            <a:ext cx="1464943" cy="66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음성 인식된</a:t>
            </a:r>
            <a:endParaRPr lang="en-US" altLang="ko-KR" sz="1600" dirty="0"/>
          </a:p>
          <a:p>
            <a:pPr algn="ctr"/>
            <a:r>
              <a:rPr lang="ko-KR" altLang="en-US" sz="1600" dirty="0"/>
              <a:t>문장 </a:t>
            </a:r>
            <a:r>
              <a:rPr lang="ko-KR" altLang="en-US" sz="1600" dirty="0" err="1"/>
              <a:t>스트링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D5244E-DA5F-48AC-AE42-745C07163167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 rot="10800000" flipV="1">
            <a:off x="1668260" y="2440119"/>
            <a:ext cx="1536251" cy="57857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ED6DBEFB-65EE-4BDF-BBC9-B8D00D054333}"/>
              </a:ext>
            </a:extLst>
          </p:cNvPr>
          <p:cNvSpPr/>
          <p:nvPr/>
        </p:nvSpPr>
        <p:spPr>
          <a:xfrm>
            <a:off x="955604" y="3018693"/>
            <a:ext cx="1425310" cy="66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형태소 분석 </a:t>
            </a:r>
            <a:r>
              <a:rPr lang="en-US" altLang="ko-KR" sz="1600" dirty="0"/>
              <a:t>API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C9D8D-98CD-4F41-AA6F-FC4C4E874F8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380914" y="3337940"/>
            <a:ext cx="823596" cy="155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4F9ACEC0-4F05-4817-B095-2D00E69B86C8}"/>
              </a:ext>
            </a:extLst>
          </p:cNvPr>
          <p:cNvSpPr/>
          <p:nvPr/>
        </p:nvSpPr>
        <p:spPr>
          <a:xfrm>
            <a:off x="3204510" y="3060879"/>
            <a:ext cx="1464944" cy="55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후처리 품사</a:t>
            </a:r>
            <a:endParaRPr lang="en-US" altLang="ko-KR" sz="1600" dirty="0"/>
          </a:p>
          <a:p>
            <a:pPr algn="ctr"/>
            <a:r>
              <a:rPr lang="ko-KR" altLang="en-US" sz="1600" dirty="0"/>
              <a:t>검사</a:t>
            </a:r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3D2B3CDD-E2AD-45AC-A596-0A480EF7BA97}"/>
              </a:ext>
            </a:extLst>
          </p:cNvPr>
          <p:cNvSpPr/>
          <p:nvPr/>
        </p:nvSpPr>
        <p:spPr>
          <a:xfrm>
            <a:off x="3204510" y="4973575"/>
            <a:ext cx="1464944" cy="556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해쉬사전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/>
              <a:t>검색</a:t>
            </a:r>
            <a:endParaRPr lang="en-US" altLang="ko-KR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1322E9-945B-4345-B985-18DDAE645172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3936982" y="5530543"/>
            <a:ext cx="0" cy="334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C50EF647-49D1-4D60-9E3F-ED572C07F55F}"/>
              </a:ext>
            </a:extLst>
          </p:cNvPr>
          <p:cNvSpPr/>
          <p:nvPr/>
        </p:nvSpPr>
        <p:spPr>
          <a:xfrm>
            <a:off x="3204510" y="4172974"/>
            <a:ext cx="1464944" cy="492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동사</a:t>
            </a:r>
            <a:r>
              <a:rPr lang="en-US" altLang="ko-KR" sz="1600" dirty="0"/>
              <a:t>,</a:t>
            </a:r>
            <a:r>
              <a:rPr lang="ko-KR" altLang="en-US" sz="1600" dirty="0"/>
              <a:t>명사</a:t>
            </a:r>
            <a:r>
              <a:rPr lang="en-US" altLang="ko-KR" sz="1600" dirty="0"/>
              <a:t>,</a:t>
            </a:r>
            <a:r>
              <a:rPr lang="ko-KR" altLang="en-US" sz="1600" dirty="0"/>
              <a:t>실사만 고름</a:t>
            </a: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E9160973-1401-4EF4-89D9-1117A05D1574}"/>
              </a:ext>
            </a:extLst>
          </p:cNvPr>
          <p:cNvSpPr/>
          <p:nvPr/>
        </p:nvSpPr>
        <p:spPr>
          <a:xfrm>
            <a:off x="5264624" y="5777022"/>
            <a:ext cx="1425310" cy="66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유니티로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전달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AD2257-55ED-4632-A991-BC9547B2B099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936982" y="3615000"/>
            <a:ext cx="0" cy="557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8797F8-3561-4CFF-9787-41E5BEA47134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3936982" y="4665933"/>
            <a:ext cx="0" cy="3076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F47DB1-C50A-4F98-A164-F8495FA00C08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 flipV="1">
            <a:off x="4669454" y="6111866"/>
            <a:ext cx="595170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31">
            <a:extLst>
              <a:ext uri="{FF2B5EF4-FFF2-40B4-BE49-F238E27FC236}">
                <a16:creationId xmlns:a16="http://schemas.microsoft.com/office/drawing/2014/main" id="{7A27DE29-3D6A-4468-8692-49A034240820}"/>
              </a:ext>
            </a:extLst>
          </p:cNvPr>
          <p:cNvSpPr/>
          <p:nvPr/>
        </p:nvSpPr>
        <p:spPr>
          <a:xfrm>
            <a:off x="8284246" y="5777022"/>
            <a:ext cx="1425310" cy="669688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모션 검색</a:t>
            </a:r>
          </a:p>
        </p:txBody>
      </p:sp>
      <p:sp>
        <p:nvSpPr>
          <p:cNvPr id="19" name="모서리가 둥근 직사각형 32">
            <a:extLst>
              <a:ext uri="{FF2B5EF4-FFF2-40B4-BE49-F238E27FC236}">
                <a16:creationId xmlns:a16="http://schemas.microsoft.com/office/drawing/2014/main" id="{BE6F624D-D2C2-4670-B286-A4CA9BB4929A}"/>
              </a:ext>
            </a:extLst>
          </p:cNvPr>
          <p:cNvSpPr/>
          <p:nvPr/>
        </p:nvSpPr>
        <p:spPr>
          <a:xfrm>
            <a:off x="10304726" y="5777022"/>
            <a:ext cx="1425310" cy="6696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수화</a:t>
            </a:r>
            <a:endParaRPr lang="en-US" altLang="ko-KR" sz="1600" dirty="0"/>
          </a:p>
          <a:p>
            <a:pPr algn="ctr"/>
            <a:r>
              <a:rPr lang="ko-KR" altLang="en-US" sz="1600" dirty="0"/>
              <a:t>애니메이션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A9FDEE-AD54-4772-B3BF-DA57DBC5810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709556" y="6111866"/>
            <a:ext cx="5951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40">
            <a:extLst>
              <a:ext uri="{FF2B5EF4-FFF2-40B4-BE49-F238E27FC236}">
                <a16:creationId xmlns:a16="http://schemas.microsoft.com/office/drawing/2014/main" id="{3A8CFB83-87BC-4082-A554-DD6FA2563395}"/>
              </a:ext>
            </a:extLst>
          </p:cNvPr>
          <p:cNvSpPr/>
          <p:nvPr/>
        </p:nvSpPr>
        <p:spPr>
          <a:xfrm>
            <a:off x="1048926" y="5865388"/>
            <a:ext cx="1238666" cy="492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없을시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자모음처리</a:t>
            </a:r>
          </a:p>
        </p:txBody>
      </p:sp>
      <p:sp>
        <p:nvSpPr>
          <p:cNvPr id="22" name="모서리가 둥근 직사각형 42">
            <a:extLst>
              <a:ext uri="{FF2B5EF4-FFF2-40B4-BE49-F238E27FC236}">
                <a16:creationId xmlns:a16="http://schemas.microsoft.com/office/drawing/2014/main" id="{4A8804FF-3274-470C-A3C5-E085AD89D3C0}"/>
              </a:ext>
            </a:extLst>
          </p:cNvPr>
          <p:cNvSpPr/>
          <p:nvPr/>
        </p:nvSpPr>
        <p:spPr>
          <a:xfrm>
            <a:off x="3204510" y="5865388"/>
            <a:ext cx="1464944" cy="492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스트링으로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저장</a:t>
            </a:r>
            <a:endParaRPr lang="en-US" altLang="ko-KR" sz="1600" dirty="0"/>
          </a:p>
        </p:txBody>
      </p:sp>
      <p:cxnSp>
        <p:nvCxnSpPr>
          <p:cNvPr id="23" name="꺾인 연결선 51">
            <a:extLst>
              <a:ext uri="{FF2B5EF4-FFF2-40B4-BE49-F238E27FC236}">
                <a16:creationId xmlns:a16="http://schemas.microsoft.com/office/drawing/2014/main" id="{37EAA272-204C-450B-B594-3096D71BC5BA}"/>
              </a:ext>
            </a:extLst>
          </p:cNvPr>
          <p:cNvCxnSpPr>
            <a:cxnSpLocks/>
            <a:stCxn id="11" idx="1"/>
            <a:endCxn id="21" idx="0"/>
          </p:cNvCxnSpPr>
          <p:nvPr/>
        </p:nvCxnSpPr>
        <p:spPr>
          <a:xfrm rot="10800000" flipV="1">
            <a:off x="1668260" y="5252058"/>
            <a:ext cx="1536251" cy="613329"/>
          </a:xfrm>
          <a:prstGeom prst="bentConnector2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52">
            <a:extLst>
              <a:ext uri="{FF2B5EF4-FFF2-40B4-BE49-F238E27FC236}">
                <a16:creationId xmlns:a16="http://schemas.microsoft.com/office/drawing/2014/main" id="{8C635428-26AD-4602-BCED-51EF7DC73A6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2287592" y="6111868"/>
            <a:ext cx="916918" cy="12700"/>
          </a:xfrm>
          <a:prstGeom prst="bentConnector3">
            <a:avLst>
              <a:gd name="adj1" fmla="val 50000"/>
            </a:avLst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62">
            <a:extLst>
              <a:ext uri="{FF2B5EF4-FFF2-40B4-BE49-F238E27FC236}">
                <a16:creationId xmlns:a16="http://schemas.microsoft.com/office/drawing/2014/main" id="{2A56ED10-9475-42F4-B81A-B21F14CA3910}"/>
              </a:ext>
            </a:extLst>
          </p:cNvPr>
          <p:cNvSpPr/>
          <p:nvPr/>
        </p:nvSpPr>
        <p:spPr>
          <a:xfrm>
            <a:off x="8284246" y="2107179"/>
            <a:ext cx="1425309" cy="669688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듣기</a:t>
            </a:r>
            <a:r>
              <a:rPr lang="en-US" altLang="ko-KR" sz="1600" dirty="0"/>
              <a:t>/</a:t>
            </a:r>
            <a:r>
              <a:rPr lang="ko-KR" altLang="en-US" sz="1600" dirty="0"/>
              <a:t>멈추기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 클릭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833AC6-E80E-4A3A-9ABD-18600A78CD7C}"/>
              </a:ext>
            </a:extLst>
          </p:cNvPr>
          <p:cNvCxnSpPr>
            <a:cxnSpLocks/>
            <a:stCxn id="25" idx="1"/>
            <a:endCxn id="109" idx="3"/>
          </p:cNvCxnSpPr>
          <p:nvPr/>
        </p:nvCxnSpPr>
        <p:spPr>
          <a:xfrm flipH="1">
            <a:off x="6638752" y="2442023"/>
            <a:ext cx="1645494" cy="27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3D55F4-8EEE-49F8-A2F6-5E20FBE0C76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6689934" y="6111866"/>
            <a:ext cx="15943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5DE89C-0515-466F-AF79-AFD30653F93F}"/>
              </a:ext>
            </a:extLst>
          </p:cNvPr>
          <p:cNvCxnSpPr>
            <a:cxnSpLocks/>
            <a:stCxn id="109" idx="1"/>
            <a:endCxn id="5" idx="3"/>
          </p:cNvCxnSpPr>
          <p:nvPr/>
        </p:nvCxnSpPr>
        <p:spPr>
          <a:xfrm flipH="1" flipV="1">
            <a:off x="4669453" y="2440120"/>
            <a:ext cx="504356" cy="4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70">
            <a:extLst>
              <a:ext uri="{FF2B5EF4-FFF2-40B4-BE49-F238E27FC236}">
                <a16:creationId xmlns:a16="http://schemas.microsoft.com/office/drawing/2014/main" id="{CA69D643-A744-4534-9C81-995F497B774B}"/>
              </a:ext>
            </a:extLst>
          </p:cNvPr>
          <p:cNvSpPr/>
          <p:nvPr/>
        </p:nvSpPr>
        <p:spPr>
          <a:xfrm>
            <a:off x="10666545" y="853266"/>
            <a:ext cx="1425310" cy="6696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유니티</a:t>
            </a:r>
            <a:endParaRPr lang="ko-KR" altLang="en-US" sz="1600" dirty="0"/>
          </a:p>
        </p:txBody>
      </p:sp>
      <p:sp>
        <p:nvSpPr>
          <p:cNvPr id="31" name="모서리가 둥근 직사각형 71">
            <a:extLst>
              <a:ext uri="{FF2B5EF4-FFF2-40B4-BE49-F238E27FC236}">
                <a16:creationId xmlns:a16="http://schemas.microsoft.com/office/drawing/2014/main" id="{996A6B70-C921-4DB3-BD40-56C281807940}"/>
              </a:ext>
            </a:extLst>
          </p:cNvPr>
          <p:cNvSpPr/>
          <p:nvPr/>
        </p:nvSpPr>
        <p:spPr>
          <a:xfrm>
            <a:off x="10628533" y="59891"/>
            <a:ext cx="1464943" cy="66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내부 엔진</a:t>
            </a:r>
          </a:p>
        </p:txBody>
      </p:sp>
      <p:sp>
        <p:nvSpPr>
          <p:cNvPr id="106" name="모서리가 둥근 직사각형 62">
            <a:extLst>
              <a:ext uri="{FF2B5EF4-FFF2-40B4-BE49-F238E27FC236}">
                <a16:creationId xmlns:a16="http://schemas.microsoft.com/office/drawing/2014/main" id="{07A2DE29-5380-4005-8C32-9356FFD5CC3E}"/>
              </a:ext>
            </a:extLst>
          </p:cNvPr>
          <p:cNvSpPr/>
          <p:nvPr/>
        </p:nvSpPr>
        <p:spPr>
          <a:xfrm>
            <a:off x="8284246" y="968952"/>
            <a:ext cx="1425309" cy="669688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800ED6F-2515-4C96-953A-A5D650439F27}"/>
              </a:ext>
            </a:extLst>
          </p:cNvPr>
          <p:cNvCxnSpPr>
            <a:cxnSpLocks/>
            <a:stCxn id="106" idx="2"/>
            <a:endCxn id="25" idx="0"/>
          </p:cNvCxnSpPr>
          <p:nvPr/>
        </p:nvCxnSpPr>
        <p:spPr>
          <a:xfrm>
            <a:off x="8996901" y="1638640"/>
            <a:ext cx="0" cy="4685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2">
            <a:extLst>
              <a:ext uri="{FF2B5EF4-FFF2-40B4-BE49-F238E27FC236}">
                <a16:creationId xmlns:a16="http://schemas.microsoft.com/office/drawing/2014/main" id="{8C147F3C-0BAF-4E71-BD97-B2A3ECB6DFFE}"/>
              </a:ext>
            </a:extLst>
          </p:cNvPr>
          <p:cNvSpPr/>
          <p:nvPr/>
        </p:nvSpPr>
        <p:spPr>
          <a:xfrm>
            <a:off x="5173809" y="2109895"/>
            <a:ext cx="1464943" cy="669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음성 인식</a:t>
            </a:r>
            <a:endParaRPr lang="en-US" altLang="ko-KR" sz="1600" dirty="0"/>
          </a:p>
          <a:p>
            <a:pPr algn="ctr"/>
            <a:r>
              <a:rPr lang="en-US" altLang="ko-KR" sz="1600" dirty="0"/>
              <a:t> API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99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1105182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2.4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형태소 분석 결과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5F573-762F-4527-BB9B-6F690295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2" y="3816531"/>
            <a:ext cx="9850555" cy="12066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C59FA-3269-42A2-B6FC-D3D9EF42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22" y="5060074"/>
            <a:ext cx="9850557" cy="131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B42296-3E97-4A59-8F09-DCB6373D5EBD}"/>
              </a:ext>
            </a:extLst>
          </p:cNvPr>
          <p:cNvSpPr txBox="1"/>
          <p:nvPr/>
        </p:nvSpPr>
        <p:spPr>
          <a:xfrm>
            <a:off x="776222" y="2122312"/>
            <a:ext cx="48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Input = </a:t>
            </a:r>
            <a:r>
              <a:rPr lang="ko-KR" altLang="en-US" sz="3200" dirty="0"/>
              <a:t>음성인식 된 문장</a:t>
            </a:r>
            <a:endParaRPr lang="en-US" altLang="ko-KR" sz="3200" dirty="0"/>
          </a:p>
          <a:p>
            <a:r>
              <a:rPr lang="en-US" altLang="ko-KR" sz="3200" dirty="0"/>
              <a:t>Gamma = </a:t>
            </a:r>
            <a:r>
              <a:rPr lang="ko-KR" altLang="en-US" sz="3200" dirty="0"/>
              <a:t>모션리스트</a:t>
            </a:r>
          </a:p>
        </p:txBody>
      </p:sp>
    </p:spTree>
    <p:extLst>
      <p:ext uri="{BB962C8B-B14F-4D97-AF65-F5344CB8AC3E}">
        <p14:creationId xmlns:p14="http://schemas.microsoft.com/office/powerpoint/2010/main" val="42878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91AD34-7925-444E-B956-20FDF4D2054E}"/>
              </a:ext>
            </a:extLst>
          </p:cNvPr>
          <p:cNvSpPr/>
          <p:nvPr/>
        </p:nvSpPr>
        <p:spPr>
          <a:xfrm>
            <a:off x="0" y="1"/>
            <a:ext cx="6119803" cy="6858000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시연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56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시연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D6263C6C-FED8-4CA5-8EBD-7E0192A3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1949" y="1778339"/>
            <a:ext cx="8435707" cy="47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4D918A-C13E-4B59-953A-F36F0EC85488}"/>
              </a:ext>
            </a:extLst>
          </p:cNvPr>
          <p:cNvSpPr/>
          <p:nvPr/>
        </p:nvSpPr>
        <p:spPr>
          <a:xfrm>
            <a:off x="0" y="1"/>
            <a:ext cx="6119803" cy="6858000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1663DA-58C3-4CA8-BCF7-B4923FFB9902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00 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목차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CE767-5BBC-4625-8C52-84B5BF77EA53}"/>
              </a:ext>
            </a:extLst>
          </p:cNvPr>
          <p:cNvSpPr txBox="1"/>
          <p:nvPr/>
        </p:nvSpPr>
        <p:spPr>
          <a:xfrm>
            <a:off x="7187578" y="592936"/>
            <a:ext cx="45754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/>
              <a:t>개요</a:t>
            </a:r>
            <a:endParaRPr lang="en-US" altLang="ko-KR" sz="2800" dirty="0"/>
          </a:p>
          <a:p>
            <a:pPr lvl="1"/>
            <a:r>
              <a:rPr lang="en-US" altLang="ko-KR" sz="2000" dirty="0"/>
              <a:t>1.1 </a:t>
            </a:r>
            <a:r>
              <a:rPr lang="ko-KR" altLang="en-US" sz="2000" dirty="0"/>
              <a:t>무엇을</a:t>
            </a:r>
            <a:r>
              <a:rPr lang="en-US" altLang="ko-KR" sz="2000" dirty="0"/>
              <a:t>?</a:t>
            </a:r>
          </a:p>
          <a:p>
            <a:pPr lvl="1"/>
            <a:r>
              <a:rPr lang="en-US" altLang="ko-KR" sz="2000" dirty="0"/>
              <a:t>1.2 </a:t>
            </a:r>
            <a:r>
              <a:rPr lang="ko-KR" altLang="en-US" sz="2000" dirty="0"/>
              <a:t>왜</a:t>
            </a:r>
            <a:r>
              <a:rPr lang="en-US" altLang="ko-KR" sz="2000" dirty="0"/>
              <a:t>?</a:t>
            </a:r>
          </a:p>
          <a:p>
            <a:pPr lvl="1"/>
            <a:r>
              <a:rPr lang="en-US" altLang="ko-KR" sz="2000" dirty="0"/>
              <a:t>1.3 </a:t>
            </a:r>
            <a:r>
              <a:rPr lang="ko-KR" altLang="en-US" sz="2000" dirty="0"/>
              <a:t>어떻게</a:t>
            </a:r>
            <a:r>
              <a:rPr lang="en-US" altLang="ko-KR" sz="2000" dirty="0"/>
              <a:t>?</a:t>
            </a:r>
          </a:p>
          <a:p>
            <a:pPr lvl="1"/>
            <a:r>
              <a:rPr lang="en-US" altLang="ko-KR" sz="2000" dirty="0"/>
              <a:t>1.4 </a:t>
            </a:r>
            <a:r>
              <a:rPr lang="ko-KR" altLang="en-US" sz="2000" dirty="0"/>
              <a:t>수화 언어</a:t>
            </a:r>
            <a:endParaRPr lang="en-US" altLang="ko-KR" sz="2000" dirty="0"/>
          </a:p>
          <a:p>
            <a:pPr lvl="1"/>
            <a:r>
              <a:rPr lang="en-US" altLang="ko-KR" sz="2000" dirty="0"/>
              <a:t>1.5 </a:t>
            </a:r>
            <a:r>
              <a:rPr lang="ko-KR" altLang="en-US" sz="2000" dirty="0"/>
              <a:t>팀원과 역할 소개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/>
              <a:t>설계</a:t>
            </a:r>
            <a:r>
              <a:rPr lang="en-US" altLang="ko-KR" sz="2800" dirty="0"/>
              <a:t> </a:t>
            </a:r>
            <a:r>
              <a:rPr lang="ko-KR" altLang="en-US" sz="2800" dirty="0"/>
              <a:t>및 과정</a:t>
            </a:r>
            <a:endParaRPr lang="en-US" altLang="ko-KR" sz="2800" dirty="0"/>
          </a:p>
          <a:p>
            <a:pPr lvl="1"/>
            <a:r>
              <a:rPr lang="en-US" altLang="ko-KR" sz="2000" dirty="0"/>
              <a:t>2.1 UI</a:t>
            </a:r>
          </a:p>
          <a:p>
            <a:pPr lvl="1"/>
            <a:r>
              <a:rPr lang="en-US" altLang="ko-KR" sz="2000" dirty="0"/>
              <a:t>2.2 </a:t>
            </a:r>
            <a:r>
              <a:rPr lang="ko-KR" altLang="en-US" sz="2000" dirty="0"/>
              <a:t>사용되는 기술</a:t>
            </a:r>
            <a:endParaRPr lang="en-US" altLang="ko-KR" sz="2000" dirty="0"/>
          </a:p>
          <a:p>
            <a:pPr lvl="2"/>
            <a:r>
              <a:rPr lang="en-US" altLang="ko-KR" dirty="0"/>
              <a:t>Text to Speech API</a:t>
            </a:r>
          </a:p>
          <a:p>
            <a:pPr lvl="2"/>
            <a:r>
              <a:rPr lang="en-US" altLang="ko-KR" dirty="0"/>
              <a:t>Speech to Text API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형태소분석기 </a:t>
            </a:r>
            <a:r>
              <a:rPr lang="en-US" altLang="ko-KR" dirty="0"/>
              <a:t>API</a:t>
            </a:r>
          </a:p>
          <a:p>
            <a:pPr lvl="1"/>
            <a:r>
              <a:rPr lang="en-US" altLang="ko-KR" sz="2000" dirty="0"/>
              <a:t>2.3 </a:t>
            </a:r>
            <a:r>
              <a:rPr lang="ko-KR" altLang="en-US" sz="2000" dirty="0"/>
              <a:t>흐름도</a:t>
            </a:r>
            <a:endParaRPr lang="en-US" altLang="ko-KR" sz="2000" dirty="0"/>
          </a:p>
          <a:p>
            <a:pPr lvl="1"/>
            <a:r>
              <a:rPr lang="en-US" altLang="ko-KR" sz="2000" dirty="0"/>
              <a:t>2.4 </a:t>
            </a:r>
            <a:r>
              <a:rPr lang="ko-KR" altLang="en-US" sz="2000" dirty="0"/>
              <a:t>형태소 분석 결과</a:t>
            </a:r>
            <a:endParaRPr lang="en-US" altLang="ko-KR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/>
              <a:t>시연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5772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905933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 </a:t>
            </a:r>
            <a:r>
              <a:rPr lang="ko-KR" altLang="en-US" sz="54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참고문헌</a:t>
            </a:r>
            <a:r>
              <a:rPr lang="en-US" altLang="ko-KR" sz="54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ko-KR" altLang="en-US" sz="54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사이트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42296-3E97-4A59-8F09-DCB6373D5EBD}"/>
              </a:ext>
            </a:extLst>
          </p:cNvPr>
          <p:cNvSpPr txBox="1"/>
          <p:nvPr/>
        </p:nvSpPr>
        <p:spPr>
          <a:xfrm>
            <a:off x="124289" y="2079978"/>
            <a:ext cx="9231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dirty="0"/>
              <a:t>1.https://</a:t>
            </a:r>
            <a:r>
              <a:rPr lang="en-US" altLang="ko-KR" dirty="0" smtClean="0"/>
              <a:t>www.kead.or.kr/common/comm_board_v.jsp?no=377&amp;main=4&amp;sub1=4&amp;sub2=0&amp;sub3=0(1.2,1.3</a:t>
            </a:r>
            <a:r>
              <a:rPr lang="ko-KR" altLang="en-US" dirty="0" smtClean="0"/>
              <a:t>의 장애인 현황 통계자료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fontAlgn="base" latinLnBrk="0"/>
            <a:r>
              <a:rPr lang="en-US" altLang="ko-KR" dirty="0"/>
              <a:t>2. http://</a:t>
            </a:r>
            <a:r>
              <a:rPr lang="en-US" altLang="ko-KR" dirty="0" smtClean="0"/>
              <a:t>sldict.korean.go.kr/front/main/main.do ( 1.3,1.4 </a:t>
            </a:r>
            <a:r>
              <a:rPr lang="ko-KR" altLang="en-US" dirty="0" smtClean="0"/>
              <a:t>한국 </a:t>
            </a:r>
            <a:r>
              <a:rPr lang="ko-KR" altLang="en-US" dirty="0" err="1" smtClean="0"/>
              <a:t>수어</a:t>
            </a:r>
            <a:r>
              <a:rPr lang="ko-KR" altLang="en-US" dirty="0" smtClean="0"/>
              <a:t> 사전 사이트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fontAlgn="base" latinLnBrk="0"/>
            <a:r>
              <a:rPr lang="en-US" altLang="ko-KR" dirty="0"/>
              <a:t>3. https://cloud.google.com/speech/?</a:t>
            </a:r>
            <a:r>
              <a:rPr lang="en-US" altLang="ko-KR" dirty="0" smtClean="0"/>
              <a:t>hl=ko (2.2</a:t>
            </a:r>
            <a:r>
              <a:rPr lang="ko-KR" altLang="en-US" dirty="0" smtClean="0"/>
              <a:t>의 구글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스피치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fontAlgn="base" latinLnBrk="0"/>
            <a:r>
              <a:rPr lang="en-US" altLang="ko-KR" dirty="0" smtClean="0"/>
              <a:t>4. http</a:t>
            </a:r>
            <a:r>
              <a:rPr lang="en-US" altLang="ko-KR" dirty="0"/>
              <a:t>://</a:t>
            </a:r>
            <a:r>
              <a:rPr lang="en-US" altLang="ko-KR" dirty="0" smtClean="0"/>
              <a:t>aiopen.etri.re.kr/doc_language.php (2.2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형태소분석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464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91AD34-7925-444E-B956-20FDF4D2054E}"/>
              </a:ext>
            </a:extLst>
          </p:cNvPr>
          <p:cNvSpPr/>
          <p:nvPr/>
        </p:nvSpPr>
        <p:spPr>
          <a:xfrm>
            <a:off x="0" y="1"/>
            <a:ext cx="12192000" cy="4933243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5311116" y="3127022"/>
            <a:ext cx="1569768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4836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91AD34-7925-444E-B956-20FDF4D2054E}"/>
              </a:ext>
            </a:extLst>
          </p:cNvPr>
          <p:cNvSpPr/>
          <p:nvPr/>
        </p:nvSpPr>
        <p:spPr>
          <a:xfrm>
            <a:off x="0" y="1"/>
            <a:ext cx="6119803" cy="6858000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 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개요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69B5B-56DB-45FB-A420-1B75C241ECBF}"/>
              </a:ext>
            </a:extLst>
          </p:cNvPr>
          <p:cNvSpPr txBox="1"/>
          <p:nvPr/>
        </p:nvSpPr>
        <p:spPr>
          <a:xfrm>
            <a:off x="1102866" y="2274839"/>
            <a:ext cx="4575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dirty="0"/>
              <a:t>1.1 </a:t>
            </a:r>
            <a:r>
              <a:rPr lang="ko-KR" altLang="en-US" sz="2400" dirty="0"/>
              <a:t>무엇을</a:t>
            </a:r>
            <a:r>
              <a:rPr lang="en-US" altLang="ko-KR" sz="240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1.2 </a:t>
            </a:r>
            <a:r>
              <a:rPr lang="ko-KR" altLang="en-US" sz="2400" dirty="0"/>
              <a:t>왜</a:t>
            </a:r>
            <a:r>
              <a:rPr lang="en-US" altLang="ko-KR" sz="240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1.3 </a:t>
            </a:r>
            <a:r>
              <a:rPr lang="ko-KR" altLang="en-US" sz="2400" dirty="0"/>
              <a:t>어떻게</a:t>
            </a:r>
            <a:r>
              <a:rPr lang="en-US" altLang="ko-KR" sz="240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1.4 </a:t>
            </a:r>
            <a:r>
              <a:rPr lang="ko-KR" altLang="en-US" sz="2400" dirty="0"/>
              <a:t>수화 언어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1.5 </a:t>
            </a:r>
            <a:r>
              <a:rPr lang="ko-KR" altLang="en-US" sz="2400" dirty="0"/>
              <a:t>팀원과 역할 소개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15578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1.1 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무엇을</a:t>
            </a:r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C7CB13-551F-4E83-A415-A3B63D6D7264}"/>
              </a:ext>
            </a:extLst>
          </p:cNvPr>
          <p:cNvGrpSpPr/>
          <p:nvPr/>
        </p:nvGrpSpPr>
        <p:grpSpPr>
          <a:xfrm>
            <a:off x="540978" y="2436635"/>
            <a:ext cx="11110044" cy="3408953"/>
            <a:chOff x="319402" y="2414057"/>
            <a:chExt cx="11110044" cy="340895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43820E9-D1B7-40E6-8E50-EB1B6CD534D7}"/>
                </a:ext>
              </a:extLst>
            </p:cNvPr>
            <p:cNvGrpSpPr/>
            <p:nvPr/>
          </p:nvGrpSpPr>
          <p:grpSpPr>
            <a:xfrm>
              <a:off x="319402" y="2414057"/>
              <a:ext cx="7673132" cy="3408953"/>
              <a:chOff x="718821" y="1852259"/>
              <a:chExt cx="10328692" cy="458874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EAB284F-DC58-4781-BA00-364234B268B4}"/>
                  </a:ext>
                </a:extLst>
              </p:cNvPr>
              <p:cNvGrpSpPr/>
              <p:nvPr/>
            </p:nvGrpSpPr>
            <p:grpSpPr>
              <a:xfrm>
                <a:off x="1144486" y="1852259"/>
                <a:ext cx="9903027" cy="3308090"/>
                <a:chOff x="523876" y="1957387"/>
                <a:chExt cx="9903027" cy="3308090"/>
              </a:xfrm>
            </p:grpSpPr>
            <p:pic>
              <p:nvPicPr>
                <p:cNvPr id="8" name="그래픽 7" descr="무선 마이크">
                  <a:extLst>
                    <a:ext uri="{FF2B5EF4-FFF2-40B4-BE49-F238E27FC236}">
                      <a16:creationId xmlns:a16="http://schemas.microsoft.com/office/drawing/2014/main" id="{38EE5989-373D-430B-A97B-D231ACADD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8482" y="3181350"/>
                  <a:ext cx="1952624" cy="1952624"/>
                </a:xfrm>
                <a:prstGeom prst="rect">
                  <a:avLst/>
                </a:prstGeom>
              </p:spPr>
            </p:pic>
            <p:pic>
              <p:nvPicPr>
                <p:cNvPr id="9" name="그래픽 8" descr="스마트폰">
                  <a:extLst>
                    <a:ext uri="{FF2B5EF4-FFF2-40B4-BE49-F238E27FC236}">
                      <a16:creationId xmlns:a16="http://schemas.microsoft.com/office/drawing/2014/main" id="{EEE2E33E-266B-4196-B7C8-0DDC90FA4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3088" y="3181350"/>
                  <a:ext cx="1952624" cy="1952624"/>
                </a:xfrm>
                <a:prstGeom prst="rect">
                  <a:avLst/>
                </a:prstGeom>
              </p:spPr>
            </p:pic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1384E46-5E0A-4CE4-BFA3-920CA710CB12}"/>
                    </a:ext>
                  </a:extLst>
                </p:cNvPr>
                <p:cNvGrpSpPr/>
                <p:nvPr/>
              </p:nvGrpSpPr>
              <p:grpSpPr>
                <a:xfrm>
                  <a:off x="8217694" y="1957387"/>
                  <a:ext cx="2209209" cy="3308090"/>
                  <a:chOff x="7046412" y="1519694"/>
                  <a:chExt cx="3238501" cy="5062052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46CF7EFB-EF6D-4449-92F2-42A37A1E1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6412" y="1519694"/>
                    <a:ext cx="3238500" cy="4438650"/>
                  </a:xfrm>
                  <a:prstGeom prst="rect">
                    <a:avLst/>
                  </a:prstGeom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B24099A-EF6A-4DBC-89E5-CCE692BE2A9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414" y="6011188"/>
                    <a:ext cx="3238499" cy="570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‘</a:t>
                    </a:r>
                    <a:r>
                      <a:rPr lang="ko-KR" altLang="en-US" sz="1200" dirty="0"/>
                      <a:t>수화 언어</a:t>
                    </a:r>
                    <a:r>
                      <a:rPr lang="en-US" altLang="ko-KR" sz="1200" dirty="0"/>
                      <a:t>’ </a:t>
                    </a:r>
                    <a:r>
                      <a:rPr lang="ko-KR" altLang="en-US" sz="1200" dirty="0"/>
                      <a:t>의 수화</a:t>
                    </a:r>
                  </a:p>
                </p:txBody>
              </p:sp>
            </p:grpSp>
            <p:pic>
              <p:nvPicPr>
                <p:cNvPr id="11" name="그래픽 10" descr="음량">
                  <a:extLst>
                    <a:ext uri="{FF2B5EF4-FFF2-40B4-BE49-F238E27FC236}">
                      <a16:creationId xmlns:a16="http://schemas.microsoft.com/office/drawing/2014/main" id="{AD619077-9F98-4543-8057-7C1A34409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876" y="3181350"/>
                  <a:ext cx="1952624" cy="1952624"/>
                </a:xfrm>
                <a:prstGeom prst="rect">
                  <a:avLst/>
                </a:prstGeom>
              </p:spPr>
            </p:pic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681E3C56-2086-498E-A037-5A8D55DC92D4}"/>
                    </a:ext>
                  </a:extLst>
                </p:cNvPr>
                <p:cNvSpPr/>
                <p:nvPr/>
              </p:nvSpPr>
              <p:spPr>
                <a:xfrm>
                  <a:off x="2476500" y="3924300"/>
                  <a:ext cx="611982" cy="50482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C6B13AD6-8D49-40F7-8B27-F95EAE28B129}"/>
                    </a:ext>
                  </a:extLst>
                </p:cNvPr>
                <p:cNvSpPr/>
                <p:nvPr/>
              </p:nvSpPr>
              <p:spPr>
                <a:xfrm>
                  <a:off x="5041106" y="3905249"/>
                  <a:ext cx="611982" cy="50482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4" name="화살표: 오른쪽 13">
                  <a:extLst>
                    <a:ext uri="{FF2B5EF4-FFF2-40B4-BE49-F238E27FC236}">
                      <a16:creationId xmlns:a16="http://schemas.microsoft.com/office/drawing/2014/main" id="{5206E186-4D9A-472D-AAC7-21980280C2A0}"/>
                    </a:ext>
                  </a:extLst>
                </p:cNvPr>
                <p:cNvSpPr/>
                <p:nvPr/>
              </p:nvSpPr>
              <p:spPr>
                <a:xfrm>
                  <a:off x="7605712" y="3924300"/>
                  <a:ext cx="611982" cy="50482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CC5E0-0677-4F0D-9A79-C0BA642E97CB}"/>
                  </a:ext>
                </a:extLst>
              </p:cNvPr>
              <p:cNvSpPr txBox="1"/>
              <p:nvPr/>
            </p:nvSpPr>
            <p:spPr>
              <a:xfrm>
                <a:off x="718821" y="5156691"/>
                <a:ext cx="2803953" cy="704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/>
                  <a:t>사람목소리</a:t>
                </a:r>
                <a:endParaRPr lang="ko-KR" altLang="en-US" sz="28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CA378E-D716-44FD-B2E5-0B6E423AA16C}"/>
                  </a:ext>
                </a:extLst>
              </p:cNvPr>
              <p:cNvSpPr txBox="1"/>
              <p:nvPr/>
            </p:nvSpPr>
            <p:spPr>
              <a:xfrm>
                <a:off x="3573769" y="5156691"/>
                <a:ext cx="2223269" cy="704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/>
                  <a:t>음성인식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3FC4FF-3A69-44A1-8345-F1F56BED3695}"/>
                  </a:ext>
                </a:extLst>
              </p:cNvPr>
              <p:cNvSpPr txBox="1"/>
              <p:nvPr/>
            </p:nvSpPr>
            <p:spPr>
              <a:xfrm>
                <a:off x="6823985" y="5156691"/>
                <a:ext cx="3416654" cy="128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/>
                  <a:t>스마트폰으로 수화영상 출력</a:t>
                </a:r>
              </a:p>
            </p:txBody>
          </p:sp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64DCD37B-20BB-420E-AD5E-CEDAD9803261}"/>
                </a:ext>
              </a:extLst>
            </p:cNvPr>
            <p:cNvSpPr/>
            <p:nvPr/>
          </p:nvSpPr>
          <p:spPr>
            <a:xfrm>
              <a:off x="8406628" y="3861114"/>
              <a:ext cx="454638" cy="37503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35E48F-F4E1-4ED9-978A-41DA75E1109A}"/>
                </a:ext>
              </a:extLst>
            </p:cNvPr>
            <p:cNvSpPr txBox="1"/>
            <p:nvPr/>
          </p:nvSpPr>
          <p:spPr>
            <a:xfrm>
              <a:off x="9275362" y="3369498"/>
              <a:ext cx="215408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FF0000"/>
                  </a:solidFill>
                </a:rPr>
                <a:t>APP</a:t>
              </a:r>
              <a:endParaRPr lang="ko-KR" altLang="en-US" sz="8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02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1.2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왜</a:t>
            </a:r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70696F1-390B-4FB9-AA61-CF77823D3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473580"/>
              </p:ext>
            </p:extLst>
          </p:nvPr>
        </p:nvGraphicFramePr>
        <p:xfrm>
          <a:off x="5241927" y="1533525"/>
          <a:ext cx="6816724" cy="4895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5548086-2192-40C7-99E1-B8B4024FAB6D}"/>
              </a:ext>
            </a:extLst>
          </p:cNvPr>
          <p:cNvSpPr txBox="1"/>
          <p:nvPr/>
        </p:nvSpPr>
        <p:spPr>
          <a:xfrm>
            <a:off x="266699" y="2211735"/>
            <a:ext cx="5667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급</a:t>
            </a:r>
            <a:r>
              <a:rPr lang="en-US" altLang="ko-KR" dirty="0"/>
              <a:t>	</a:t>
            </a:r>
            <a:r>
              <a:rPr lang="ko-KR" altLang="en-US" dirty="0"/>
              <a:t>두 귀의 청력손실이 각각 </a:t>
            </a:r>
            <a:r>
              <a:rPr lang="en-US" altLang="ko-KR" dirty="0"/>
              <a:t>90dB </a:t>
            </a:r>
            <a:r>
              <a:rPr lang="ko-KR" altLang="en-US" dirty="0"/>
              <a:t>이상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급</a:t>
            </a:r>
            <a:r>
              <a:rPr lang="en-US" altLang="ko-KR" sz="2000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두 귀의 청력손실이 각각 </a:t>
            </a:r>
            <a:r>
              <a:rPr lang="en-US" altLang="ko-KR" dirty="0"/>
              <a:t>80dB </a:t>
            </a:r>
            <a:r>
              <a:rPr lang="ko-KR" altLang="en-US" dirty="0"/>
              <a:t>이상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급</a:t>
            </a:r>
            <a:r>
              <a:rPr lang="en-US" altLang="ko-KR" sz="2000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두 귀의 청력손실이 각각 </a:t>
            </a:r>
            <a:r>
              <a:rPr lang="en-US" altLang="ko-KR" dirty="0"/>
              <a:t>70dB </a:t>
            </a:r>
            <a:r>
              <a:rPr lang="ko-KR" altLang="en-US" dirty="0"/>
              <a:t>이상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 귀에 들리는 보통 말소리의 최대 명료</a:t>
            </a:r>
            <a:r>
              <a:rPr lang="en-US" altLang="ko-KR" dirty="0"/>
              <a:t>	</a:t>
            </a:r>
            <a:r>
              <a:rPr lang="ko-KR" altLang="en-US" dirty="0"/>
              <a:t>도가 </a:t>
            </a:r>
            <a:r>
              <a:rPr lang="en-US" altLang="ko-KR" dirty="0"/>
              <a:t>50% </a:t>
            </a:r>
            <a:r>
              <a:rPr lang="ko-KR" altLang="en-US" dirty="0"/>
              <a:t>이하인 사람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급</a:t>
            </a:r>
            <a:r>
              <a:rPr lang="en-US" altLang="ko-KR" sz="2000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두 귀의 청력손실이 각각 </a:t>
            </a:r>
            <a:r>
              <a:rPr lang="en-US" altLang="ko-KR" dirty="0"/>
              <a:t>60dB </a:t>
            </a:r>
            <a:r>
              <a:rPr lang="ko-KR" altLang="en-US" dirty="0"/>
              <a:t>이상인 사람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sz="2000" dirty="0"/>
              <a:t>6</a:t>
            </a:r>
            <a:r>
              <a:rPr lang="ko-KR" altLang="en-US" sz="2000" dirty="0"/>
              <a:t>급</a:t>
            </a:r>
            <a:r>
              <a:rPr lang="en-US" altLang="ko-KR" sz="2000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한 귀의 청력손실이 </a:t>
            </a:r>
            <a:r>
              <a:rPr lang="en-US" altLang="ko-KR" dirty="0"/>
              <a:t>80dB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다른 귀의 청</a:t>
            </a:r>
            <a:r>
              <a:rPr lang="en-US" altLang="ko-KR" dirty="0"/>
              <a:t>	</a:t>
            </a:r>
            <a:r>
              <a:rPr lang="ko-KR" altLang="en-US" dirty="0" err="1"/>
              <a:t>력손실이</a:t>
            </a:r>
            <a:r>
              <a:rPr lang="ko-KR" altLang="en-US" dirty="0"/>
              <a:t> </a:t>
            </a:r>
            <a:r>
              <a:rPr lang="en-US" altLang="ko-KR" dirty="0"/>
              <a:t>40dB </a:t>
            </a:r>
            <a:r>
              <a:rPr lang="ko-KR" altLang="en-US" dirty="0"/>
              <a:t>이상인 사람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780FF-7F5F-4D33-995F-9F3355254FBF}"/>
              </a:ext>
            </a:extLst>
          </p:cNvPr>
          <p:cNvSpPr txBox="1"/>
          <p:nvPr/>
        </p:nvSpPr>
        <p:spPr>
          <a:xfrm>
            <a:off x="266699" y="1737648"/>
            <a:ext cx="369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대한민국 장애인복지법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16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1.2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왜</a:t>
            </a:r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8B20C7-72C9-4E4D-83E7-365BB1F0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3"/>
          <a:stretch/>
        </p:blipFill>
        <p:spPr>
          <a:xfrm>
            <a:off x="750517" y="1533525"/>
            <a:ext cx="5257800" cy="5218003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4077280-DCD4-4A76-8072-C773B6324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85" y="1924050"/>
            <a:ext cx="52006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1.3 </a:t>
            </a:r>
            <a:r>
              <a:rPr lang="ko-KR" alt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어떻게</a:t>
            </a:r>
            <a:r>
              <a:rPr lang="en-US" altLang="ko-KR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BCCBC-E05A-4972-B3B2-6E04CF8F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6" y="2553911"/>
            <a:ext cx="3307912" cy="2480934"/>
          </a:xfrm>
          <a:prstGeom prst="rect">
            <a:avLst/>
          </a:prstGeom>
        </p:spPr>
      </p:pic>
      <p:pic>
        <p:nvPicPr>
          <p:cNvPr id="7" name="_x270388680" descr="EMB00002fbc3418">
            <a:extLst>
              <a:ext uri="{FF2B5EF4-FFF2-40B4-BE49-F238E27FC236}">
                <a16:creationId xmlns:a16="http://schemas.microsoft.com/office/drawing/2014/main" id="{16838FC3-BA9C-4706-8436-8416A4F7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3121023"/>
            <a:ext cx="349885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C94D1-FC18-401E-BC3E-02135BDD6D43}"/>
              </a:ext>
            </a:extLst>
          </p:cNvPr>
          <p:cNvSpPr txBox="1"/>
          <p:nvPr/>
        </p:nvSpPr>
        <p:spPr>
          <a:xfrm>
            <a:off x="8759825" y="3114414"/>
            <a:ext cx="2927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/>
              <a:t>MMD</a:t>
            </a:r>
            <a:endParaRPr lang="ko-KR" altLang="en-US" sz="8000" b="1" dirty="0"/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74A29FB2-82AB-4398-BDCF-369D530CD0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65688" y="3333748"/>
            <a:ext cx="914400" cy="914400"/>
          </a:xfrm>
          <a:prstGeom prst="rect">
            <a:avLst/>
          </a:prstGeom>
        </p:spPr>
      </p:pic>
      <p:pic>
        <p:nvPicPr>
          <p:cNvPr id="9" name="그래픽 8" descr="추가">
            <a:extLst>
              <a:ext uri="{FF2B5EF4-FFF2-40B4-BE49-F238E27FC236}">
                <a16:creationId xmlns:a16="http://schemas.microsoft.com/office/drawing/2014/main" id="{B7C9DD9C-818E-4928-BD8C-EC5AC9592D9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45425" y="3318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1.4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수화 언어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E1E45-1C63-4BC1-B0D7-DF6B69FA62A1}"/>
              </a:ext>
            </a:extLst>
          </p:cNvPr>
          <p:cNvSpPr txBox="1"/>
          <p:nvPr/>
        </p:nvSpPr>
        <p:spPr>
          <a:xfrm>
            <a:off x="321985" y="1692830"/>
            <a:ext cx="10526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수어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수형</a:t>
            </a:r>
            <a:r>
              <a:rPr lang="en-US" altLang="ko-KR" dirty="0"/>
              <a:t>(</a:t>
            </a:r>
            <a:r>
              <a:rPr lang="ko-KR" altLang="en-US" dirty="0"/>
              <a:t>손가락의 모양</a:t>
            </a:r>
            <a:r>
              <a:rPr lang="en-US" altLang="ko-KR" dirty="0"/>
              <a:t>) + </a:t>
            </a:r>
            <a:r>
              <a:rPr lang="ko-KR" altLang="en-US" dirty="0"/>
              <a:t>수향</a:t>
            </a:r>
            <a:r>
              <a:rPr lang="en-US" altLang="ko-KR" dirty="0"/>
              <a:t>(</a:t>
            </a:r>
            <a:r>
              <a:rPr lang="ko-KR" altLang="en-US" dirty="0"/>
              <a:t>손바닥의 방향</a:t>
            </a:r>
            <a:r>
              <a:rPr lang="en-US" altLang="ko-KR" dirty="0"/>
              <a:t>) + </a:t>
            </a:r>
            <a:r>
              <a:rPr lang="ko-KR" altLang="en-US" dirty="0"/>
              <a:t>수위</a:t>
            </a:r>
            <a:r>
              <a:rPr lang="en-US" altLang="ko-KR" dirty="0"/>
              <a:t>(</a:t>
            </a:r>
            <a:r>
              <a:rPr lang="ko-KR" altLang="en-US" dirty="0"/>
              <a:t>손의 위치</a:t>
            </a:r>
            <a:r>
              <a:rPr lang="en-US" altLang="ko-KR" dirty="0"/>
              <a:t>) + </a:t>
            </a:r>
            <a:r>
              <a:rPr lang="ko-KR" altLang="en-US" dirty="0"/>
              <a:t>수동</a:t>
            </a:r>
            <a:r>
              <a:rPr lang="en-US" altLang="ko-KR" dirty="0"/>
              <a:t>(</a:t>
            </a:r>
            <a:r>
              <a:rPr lang="ko-KR" altLang="en-US" dirty="0"/>
              <a:t>손의 움직임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 수위와 수향</a:t>
            </a:r>
            <a:r>
              <a:rPr lang="en-US" altLang="ko-KR" dirty="0"/>
              <a:t>, </a:t>
            </a:r>
            <a:r>
              <a:rPr lang="ko-KR" altLang="en-US" dirty="0"/>
              <a:t>수형에는 기본형이 있으며 각 형태의 조합으로 기본 단어들을 표현할 수 있으며</a:t>
            </a:r>
            <a:r>
              <a:rPr lang="en-US" altLang="ko-KR" dirty="0"/>
              <a:t>, </a:t>
            </a:r>
            <a:r>
              <a:rPr lang="ko-KR" altLang="en-US" dirty="0"/>
              <a:t>그렇게 제작된 기본단어의 합성으로 </a:t>
            </a:r>
            <a:r>
              <a:rPr lang="ko-KR" altLang="en-US" dirty="0" err="1"/>
              <a:t>수어는</a:t>
            </a:r>
            <a:r>
              <a:rPr lang="ko-KR" altLang="en-US" dirty="0"/>
              <a:t> 더 많은 표현을 만들어 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‘백과사전’</a:t>
            </a:r>
          </a:p>
          <a:p>
            <a:endParaRPr lang="ko-KR" altLang="en-US" dirty="0"/>
          </a:p>
        </p:txBody>
      </p:sp>
      <p:pic>
        <p:nvPicPr>
          <p:cNvPr id="7" name="그래픽 6" descr="추가">
            <a:extLst>
              <a:ext uri="{FF2B5EF4-FFF2-40B4-BE49-F238E27FC236}">
                <a16:creationId xmlns:a16="http://schemas.microsoft.com/office/drawing/2014/main" id="{463CB370-C504-4D6F-9ADB-78F0FAEDF2F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28279" y="4949873"/>
            <a:ext cx="914400" cy="914400"/>
          </a:xfrm>
          <a:prstGeom prst="rect">
            <a:avLst/>
          </a:prstGeom>
        </p:spPr>
      </p:pic>
      <p:pic>
        <p:nvPicPr>
          <p:cNvPr id="8" name="그림 7" descr="선화, 옷걸이이(가) 표시된 사진&#10;&#10;높은 신뢰도로 생성된 설명">
            <a:extLst>
              <a:ext uri="{FF2B5EF4-FFF2-40B4-BE49-F238E27FC236}">
                <a16:creationId xmlns:a16="http://schemas.microsoft.com/office/drawing/2014/main" id="{66A4052E-0070-4232-8B92-CA75113BE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13" y="3984114"/>
            <a:ext cx="1996223" cy="2880000"/>
          </a:xfrm>
          <a:prstGeom prst="rect">
            <a:avLst/>
          </a:prstGeom>
        </p:spPr>
      </p:pic>
      <p:pic>
        <p:nvPicPr>
          <p:cNvPr id="9" name="그림 8" descr="선화이(가) 표시된 사진&#10;&#10;매우 높은 신뢰도로 생성된 설명">
            <a:extLst>
              <a:ext uri="{FF2B5EF4-FFF2-40B4-BE49-F238E27FC236}">
                <a16:creationId xmlns:a16="http://schemas.microsoft.com/office/drawing/2014/main" id="{8A972409-1017-4CC8-A63F-4C331D36A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23" y="3967073"/>
            <a:ext cx="23423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B1DE56-1760-4EA1-B43D-4F379DAE3985}"/>
              </a:ext>
            </a:extLst>
          </p:cNvPr>
          <p:cNvSpPr/>
          <p:nvPr/>
        </p:nvSpPr>
        <p:spPr>
          <a:xfrm>
            <a:off x="0" y="-1"/>
            <a:ext cx="12192000" cy="153352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C906-2E11-48A3-9BDA-420FCE73D9B0}"/>
              </a:ext>
            </a:extLst>
          </p:cNvPr>
          <p:cNvSpPr/>
          <p:nvPr/>
        </p:nvSpPr>
        <p:spPr>
          <a:xfrm>
            <a:off x="0" y="0"/>
            <a:ext cx="611980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1.4 </a:t>
            </a:r>
            <a:r>
              <a:rPr lang="ko-KR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수화 언어</a:t>
            </a:r>
            <a:endParaRPr lang="en-US" altLang="ko-KR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011E3-EE99-4EC8-962E-479732ABF5C9}"/>
              </a:ext>
            </a:extLst>
          </p:cNvPr>
          <p:cNvSpPr txBox="1"/>
          <p:nvPr/>
        </p:nvSpPr>
        <p:spPr>
          <a:xfrm>
            <a:off x="139799" y="1776056"/>
            <a:ext cx="8420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수화언어는 제한된 시간 내에 한정된 표현을 통해 원하는 의미만을 전달해야 하므로</a:t>
            </a:r>
            <a:r>
              <a:rPr lang="en-US" altLang="ko-KR" sz="2200" dirty="0"/>
              <a:t>, </a:t>
            </a:r>
            <a:r>
              <a:rPr lang="ko-KR" altLang="en-US" sz="2200" dirty="0"/>
              <a:t>허사</a:t>
            </a:r>
            <a:r>
              <a:rPr lang="en-US" altLang="ko-KR" sz="2200" dirty="0"/>
              <a:t>(</a:t>
            </a:r>
            <a:r>
              <a:rPr lang="ko-KR" altLang="en-US" sz="2200" dirty="0"/>
              <a:t>虛辭</a:t>
            </a:r>
            <a:r>
              <a:rPr lang="en-US" altLang="ko-KR" sz="2200" dirty="0"/>
              <a:t>; </a:t>
            </a:r>
            <a:r>
              <a:rPr lang="ko-KR" altLang="en-US" sz="2200" dirty="0"/>
              <a:t>문법적 기능을 나타내는 조사</a:t>
            </a:r>
            <a:r>
              <a:rPr lang="en-US" altLang="ko-KR" sz="2200" dirty="0"/>
              <a:t>, </a:t>
            </a:r>
            <a:r>
              <a:rPr lang="ko-KR" altLang="en-US" sz="2200" dirty="0"/>
              <a:t>어미 등</a:t>
            </a:r>
            <a:r>
              <a:rPr lang="en-US" altLang="ko-KR" sz="2200" dirty="0"/>
              <a:t>)</a:t>
            </a:r>
            <a:r>
              <a:rPr lang="ko-KR" altLang="en-US" sz="2200" dirty="0"/>
              <a:t>를 최대한 </a:t>
            </a:r>
            <a:r>
              <a:rPr lang="ko-KR" altLang="en-US" sz="2200" dirty="0">
                <a:solidFill>
                  <a:srgbClr val="FF0000"/>
                </a:solidFill>
              </a:rPr>
              <a:t>생략</a:t>
            </a:r>
            <a:r>
              <a:rPr lang="ko-KR" altLang="en-US" sz="2200" dirty="0"/>
              <a:t>하고 실사</a:t>
            </a:r>
            <a:r>
              <a:rPr lang="en-US" altLang="ko-KR" sz="2200" dirty="0"/>
              <a:t>(</a:t>
            </a:r>
            <a:r>
              <a:rPr lang="ko-KR" altLang="en-US" sz="2200" dirty="0"/>
              <a:t>實辭</a:t>
            </a:r>
            <a:r>
              <a:rPr lang="en-US" altLang="ko-KR" sz="2200" dirty="0"/>
              <a:t>) </a:t>
            </a:r>
            <a:r>
              <a:rPr lang="ko-KR" altLang="en-US" sz="2200" dirty="0"/>
              <a:t>위주로 발달했다</a:t>
            </a:r>
            <a:r>
              <a:rPr lang="en-US" altLang="ko-KR" sz="2200" dirty="0"/>
              <a:t>.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0568EF-B32D-4787-B8A8-75EF474EE9CA}"/>
              </a:ext>
            </a:extLst>
          </p:cNvPr>
          <p:cNvGrpSpPr/>
          <p:nvPr/>
        </p:nvGrpSpPr>
        <p:grpSpPr>
          <a:xfrm>
            <a:off x="1483751" y="3255276"/>
            <a:ext cx="4326545" cy="1249539"/>
            <a:chOff x="3219451" y="2512618"/>
            <a:chExt cx="5372100" cy="155150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F354F5-C6A6-45FF-907B-E2CE00E2475E}"/>
                </a:ext>
              </a:extLst>
            </p:cNvPr>
            <p:cNvSpPr/>
            <p:nvPr/>
          </p:nvSpPr>
          <p:spPr>
            <a:xfrm>
              <a:off x="3219451" y="2512618"/>
              <a:ext cx="5372100" cy="58102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당신의 이름은 무엇 입니까</a:t>
              </a:r>
              <a:r>
                <a:rPr lang="en-US" altLang="ko-KR" sz="2000" dirty="0">
                  <a:solidFill>
                    <a:schemeClr val="tx1"/>
                  </a:solidFill>
                </a:rPr>
                <a:t>?</a:t>
              </a:r>
              <a:r>
                <a:rPr lang="ko-KR" altLang="en-US" sz="20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642A2E-B476-4D42-B8DF-8F72C0A6AA35}"/>
                </a:ext>
              </a:extLst>
            </p:cNvPr>
            <p:cNvSpPr/>
            <p:nvPr/>
          </p:nvSpPr>
          <p:spPr>
            <a:xfrm>
              <a:off x="3219451" y="3483096"/>
              <a:ext cx="5372100" cy="58102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당신</a:t>
              </a:r>
              <a:r>
                <a:rPr lang="en-US" altLang="ko-KR" sz="2000" dirty="0">
                  <a:solidFill>
                    <a:schemeClr val="tx1"/>
                  </a:solidFill>
                </a:rPr>
                <a:t>+</a:t>
              </a:r>
              <a:r>
                <a:rPr lang="ko-KR" altLang="en-US" sz="2000" dirty="0">
                  <a:solidFill>
                    <a:schemeClr val="tx1"/>
                  </a:solidFill>
                </a:rPr>
                <a:t>이름</a:t>
              </a:r>
              <a:r>
                <a:rPr lang="en-US" altLang="ko-KR" sz="2000" dirty="0">
                  <a:solidFill>
                    <a:schemeClr val="tx1"/>
                  </a:solidFill>
                </a:rPr>
                <a:t>+</a:t>
              </a:r>
              <a:r>
                <a:rPr lang="ko-KR" altLang="en-US" sz="2000" dirty="0">
                  <a:solidFill>
                    <a:schemeClr val="tx1"/>
                  </a:solidFill>
                </a:rPr>
                <a:t>무엇</a:t>
              </a:r>
              <a:r>
                <a:rPr lang="en-US" altLang="ko-KR" sz="2000" dirty="0">
                  <a:solidFill>
                    <a:schemeClr val="tx1"/>
                  </a:solidFill>
                </a:rPr>
                <a:t>+</a:t>
              </a:r>
              <a:r>
                <a:rPr lang="ko-KR" altLang="en-US" sz="2000" dirty="0">
                  <a:solidFill>
                    <a:schemeClr val="tx1"/>
                  </a:solidFill>
                </a:rPr>
                <a:t>ㅂ니까</a:t>
              </a: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AD6F57F-6BA1-43B8-922C-4D544FA289A5}"/>
                </a:ext>
              </a:extLst>
            </p:cNvPr>
            <p:cNvSpPr/>
            <p:nvPr/>
          </p:nvSpPr>
          <p:spPr>
            <a:xfrm>
              <a:off x="5434994" y="3095625"/>
              <a:ext cx="876300" cy="3874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7AC340-3755-4980-9E25-AC1ABF77D71B}"/>
              </a:ext>
            </a:extLst>
          </p:cNvPr>
          <p:cNvGrpSpPr/>
          <p:nvPr/>
        </p:nvGrpSpPr>
        <p:grpSpPr>
          <a:xfrm>
            <a:off x="1483752" y="4661643"/>
            <a:ext cx="4326545" cy="1249539"/>
            <a:chOff x="3219451" y="2512618"/>
            <a:chExt cx="5372100" cy="15515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F7EECC-0A28-4D43-98E6-07E583401DD5}"/>
                </a:ext>
              </a:extLst>
            </p:cNvPr>
            <p:cNvSpPr/>
            <p:nvPr/>
          </p:nvSpPr>
          <p:spPr>
            <a:xfrm>
              <a:off x="3219451" y="2512618"/>
              <a:ext cx="5372100" cy="58102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저는 홍길동 입니다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D9A855-0D8D-4EC0-9D6C-19123192A07B}"/>
                </a:ext>
              </a:extLst>
            </p:cNvPr>
            <p:cNvSpPr/>
            <p:nvPr/>
          </p:nvSpPr>
          <p:spPr>
            <a:xfrm>
              <a:off x="3219451" y="3483096"/>
              <a:ext cx="5372100" cy="58102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나 </a:t>
              </a:r>
              <a:r>
                <a:rPr lang="en-US" altLang="ko-KR" sz="2000" dirty="0">
                  <a:solidFill>
                    <a:schemeClr val="tx1"/>
                  </a:solidFill>
                </a:rPr>
                <a:t>+ </a:t>
              </a:r>
              <a:r>
                <a:rPr lang="ko-KR" altLang="en-US" sz="2000" dirty="0">
                  <a:solidFill>
                    <a:schemeClr val="tx1"/>
                  </a:solidFill>
                </a:rPr>
                <a:t>홍길동</a:t>
              </a:r>
              <a:r>
                <a:rPr lang="en-US" altLang="ko-KR" sz="2000" dirty="0">
                  <a:solidFill>
                    <a:schemeClr val="tx1"/>
                  </a:solidFill>
                </a:rPr>
                <a:t>(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지문자</a:t>
              </a:r>
              <a:r>
                <a:rPr lang="en-US" altLang="ko-KR" sz="2000" dirty="0">
                  <a:solidFill>
                    <a:schemeClr val="tx1"/>
                  </a:solidFill>
                </a:rPr>
                <a:t>)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C8972E3C-A858-4C9E-9C8D-397C1C6527D2}"/>
                </a:ext>
              </a:extLst>
            </p:cNvPr>
            <p:cNvSpPr/>
            <p:nvPr/>
          </p:nvSpPr>
          <p:spPr>
            <a:xfrm>
              <a:off x="5434994" y="3095625"/>
              <a:ext cx="876300" cy="3874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pic>
        <p:nvPicPr>
          <p:cNvPr id="19" name="_x270388600" descr="EMB00002fbc341e">
            <a:extLst>
              <a:ext uri="{FF2B5EF4-FFF2-40B4-BE49-F238E27FC236}">
                <a16:creationId xmlns:a16="http://schemas.microsoft.com/office/drawing/2014/main" id="{E3FD53E1-57E4-48DB-A143-CCB08B85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3"/>
          <a:stretch>
            <a:fillRect/>
          </a:stretch>
        </p:blipFill>
        <p:spPr bwMode="auto">
          <a:xfrm>
            <a:off x="1483752" y="6059628"/>
            <a:ext cx="4352604" cy="6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45B70C-6937-429D-8006-226D7EFC0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6"/>
          <a:stretch/>
        </p:blipFill>
        <p:spPr>
          <a:xfrm>
            <a:off x="8280942" y="2330054"/>
            <a:ext cx="3325513" cy="41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457</Words>
  <Application>Microsoft Office PowerPoint</Application>
  <PresentationFormat>와이드스크린</PresentationFormat>
  <Paragraphs>148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1훈하얀고양이 R</vt:lpstr>
      <vt:lpstr>210 직장인의한마디 R</vt:lpstr>
      <vt:lpstr>맑은 고딕</vt:lpstr>
      <vt:lpstr>휴먼명조</vt:lpstr>
      <vt:lpstr>Arial</vt:lpstr>
      <vt:lpstr>Office 테마</vt:lpstr>
      <vt:lpstr>청각 장애인과의 커뮤니케이션을 위한 수화 통역기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청각 장애인과의 커뮤니케이션을 위한 수화 통역기 </dc:title>
  <dc:creator>고 영훈</dc:creator>
  <cp:lastModifiedBy>minkyu</cp:lastModifiedBy>
  <cp:revision>86</cp:revision>
  <dcterms:created xsi:type="dcterms:W3CDTF">2018-06-06T03:27:33Z</dcterms:created>
  <dcterms:modified xsi:type="dcterms:W3CDTF">2018-06-06T06:25:47Z</dcterms:modified>
</cp:coreProperties>
</file>